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17" r:id="rId2"/>
    <p:sldId id="319" r:id="rId3"/>
    <p:sldId id="318" r:id="rId4"/>
    <p:sldId id="320" r:id="rId5"/>
    <p:sldId id="324" r:id="rId6"/>
    <p:sldId id="326" r:id="rId7"/>
    <p:sldId id="327" r:id="rId8"/>
    <p:sldId id="369" r:id="rId9"/>
    <p:sldId id="328" r:id="rId10"/>
    <p:sldId id="337" r:id="rId11"/>
    <p:sldId id="349" r:id="rId12"/>
    <p:sldId id="347" r:id="rId13"/>
    <p:sldId id="348" r:id="rId14"/>
    <p:sldId id="331" r:id="rId15"/>
    <p:sldId id="333" r:id="rId16"/>
    <p:sldId id="371" r:id="rId17"/>
    <p:sldId id="334" r:id="rId18"/>
    <p:sldId id="339" r:id="rId19"/>
    <p:sldId id="340" r:id="rId20"/>
    <p:sldId id="350" r:id="rId21"/>
    <p:sldId id="351" r:id="rId22"/>
    <p:sldId id="352" r:id="rId23"/>
    <p:sldId id="342" r:id="rId24"/>
    <p:sldId id="343" r:id="rId25"/>
    <p:sldId id="344" r:id="rId26"/>
    <p:sldId id="345" r:id="rId27"/>
    <p:sldId id="346" r:id="rId28"/>
    <p:sldId id="336" r:id="rId29"/>
    <p:sldId id="321" r:id="rId30"/>
    <p:sldId id="370" r:id="rId31"/>
    <p:sldId id="322" r:id="rId32"/>
    <p:sldId id="323" r:id="rId33"/>
    <p:sldId id="341" r:id="rId34"/>
    <p:sldId id="368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6" r:id="rId48"/>
  </p:sldIdLst>
  <p:sldSz cx="12192000" cy="6858000"/>
  <p:notesSz cx="7104063" cy="10234613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A4CA7D8-8E89-4082-AF92-466AB5E5E323}">
          <p14:sldIdLst/>
        </p14:section>
        <p14:section name="Sección RIJ" id="{663771DD-0187-4ED2-89E1-91235B112934}">
          <p14:sldIdLst>
            <p14:sldId id="317"/>
            <p14:sldId id="319"/>
            <p14:sldId id="318"/>
            <p14:sldId id="320"/>
            <p14:sldId id="324"/>
            <p14:sldId id="326"/>
            <p14:sldId id="327"/>
            <p14:sldId id="369"/>
            <p14:sldId id="328"/>
            <p14:sldId id="337"/>
            <p14:sldId id="349"/>
            <p14:sldId id="347"/>
            <p14:sldId id="348"/>
            <p14:sldId id="331"/>
            <p14:sldId id="333"/>
            <p14:sldId id="371"/>
            <p14:sldId id="334"/>
            <p14:sldId id="339"/>
            <p14:sldId id="340"/>
            <p14:sldId id="350"/>
            <p14:sldId id="351"/>
            <p14:sldId id="352"/>
            <p14:sldId id="342"/>
            <p14:sldId id="343"/>
            <p14:sldId id="344"/>
            <p14:sldId id="345"/>
            <p14:sldId id="346"/>
            <p14:sldId id="336"/>
            <p14:sldId id="321"/>
            <p14:sldId id="370"/>
            <p14:sldId id="322"/>
            <p14:sldId id="323"/>
            <p14:sldId id="341"/>
            <p14:sldId id="368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93A"/>
    <a:srgbClr val="274F9A"/>
    <a:srgbClr val="B6B92D"/>
    <a:srgbClr val="E96E7E"/>
    <a:srgbClr val="124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8EE2C-64A4-49B5-AB95-F128608863FC}" v="78" dt="2025-01-29T16:55:39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3" autoAdjust="0"/>
    <p:restoredTop sz="73112" autoAdjust="0"/>
  </p:normalViewPr>
  <p:slideViewPr>
    <p:cSldViewPr snapToObjects="1">
      <p:cViewPr varScale="1">
        <p:scale>
          <a:sx n="47" d="100"/>
          <a:sy n="47" d="100"/>
        </p:scale>
        <p:origin x="1320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1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9D5D24-5C73-1445-B1C4-36EF10F74201}" type="datetimeFigureOut">
              <a:rPr lang="es-ES" smtClean="0"/>
              <a:t>06/02/2025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A9E78A9-7937-404A-9610-9020A16D4E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94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2569-949B-8042-A08F-08EE168D7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0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02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6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579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65F7-248F-346E-3359-ACF582F53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7A3876-8B33-D6F0-E6C0-A88717BF2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8BC9AC-AF4B-4A4A-909C-9F3D943F6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6E7118-45D6-6368-BD79-E1071E550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13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50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2569-949B-8042-A08F-08EE168D75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78A9-7937-404A-9610-9020A16D4EBD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46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592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5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12">
            <a:extLst>
              <a:ext uri="{FF2B5EF4-FFF2-40B4-BE49-F238E27FC236}">
                <a16:creationId xmlns:a16="http://schemas.microsoft.com/office/drawing/2014/main" id="{B34EDDB8-344D-DE42-9DB3-41919B547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9640" y="6356353"/>
            <a:ext cx="708101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A44F3-FA8B-9344-B156-A46642CE0B93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24163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nding 3">
  <p:cSld name="Trending 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11683189" y="150969"/>
            <a:ext cx="356411" cy="287011"/>
          </a:xfrm>
          <a:prstGeom prst="round2DiagRect">
            <a:avLst>
              <a:gd name="adj1" fmla="val 32340"/>
              <a:gd name="adj2" fmla="val 0"/>
            </a:avLst>
          </a:prstGeom>
          <a:solidFill>
            <a:srgbClr val="3A6BA6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0"/>
          <p:cNvSpPr/>
          <p:nvPr/>
        </p:nvSpPr>
        <p:spPr>
          <a:xfrm>
            <a:off x="11665321" y="128915"/>
            <a:ext cx="356411" cy="287011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11622464" y="173195"/>
            <a:ext cx="436675" cy="19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800" b="0" i="0" dirty="0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6" name="Google Shape;66;p10"/>
          <p:cNvGrpSpPr/>
          <p:nvPr/>
        </p:nvGrpSpPr>
        <p:grpSpPr>
          <a:xfrm>
            <a:off x="11630385" y="6542411"/>
            <a:ext cx="390167" cy="171788"/>
            <a:chOff x="11125576" y="6251575"/>
            <a:chExt cx="288549" cy="117476"/>
          </a:xfrm>
        </p:grpSpPr>
        <p:sp>
          <p:nvSpPr>
            <p:cNvPr id="67" name="Google Shape;67;p10">
              <a:hlinkClick r:id="" action="ppaction://hlinkshowjump?jump=nextslide"/>
            </p:cNvPr>
            <p:cNvSpPr/>
            <p:nvPr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" name="Google Shape;68;p10">
              <a:hlinkClick r:id="" action="ppaction://hlinkshowjump?jump=previousslide"/>
            </p:cNvPr>
            <p:cNvSpPr/>
            <p:nvPr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9" name="Google Shape;69;p10"/>
            <p:cNvCxnSpPr/>
            <p:nvPr/>
          </p:nvCxnSpPr>
          <p:spPr>
            <a:xfrm rot="10800000">
              <a:off x="11268075" y="6251575"/>
              <a:ext cx="0" cy="117476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544263" y="6514090"/>
            <a:ext cx="2998268" cy="20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/>
          <a:lstStyle>
            <a:lvl1pPr marL="457189" lvl="0" indent="-228594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377" lvl="1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566" lvl="2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754" lvl="3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5943" lvl="4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-18854" y="1704857"/>
            <a:ext cx="5552388" cy="26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466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without Header &amp; Footer">
  <p:cSld name="Full Image without Header &amp; Foo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>
            <a:spLocks noGrp="1"/>
          </p:cNvSpPr>
          <p:nvPr>
            <p:ph type="pic" idx="2"/>
          </p:nvPr>
        </p:nvSpPr>
        <p:spPr>
          <a:xfrm>
            <a:off x="2" y="0"/>
            <a:ext cx="12191999" cy="687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502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al Estate">
  <p:cSld name="Real Esta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/>
          <p:nvPr/>
        </p:nvSpPr>
        <p:spPr>
          <a:xfrm>
            <a:off x="11683189" y="150969"/>
            <a:ext cx="356411" cy="287011"/>
          </a:xfrm>
          <a:prstGeom prst="round2DiagRect">
            <a:avLst>
              <a:gd name="adj1" fmla="val 32340"/>
              <a:gd name="adj2" fmla="val 0"/>
            </a:avLst>
          </a:prstGeom>
          <a:solidFill>
            <a:srgbClr val="3A6BA6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1"/>
          <p:cNvSpPr/>
          <p:nvPr/>
        </p:nvSpPr>
        <p:spPr>
          <a:xfrm>
            <a:off x="11665321" y="128915"/>
            <a:ext cx="356411" cy="287011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11"/>
          <p:cNvSpPr txBox="1"/>
          <p:nvPr/>
        </p:nvSpPr>
        <p:spPr>
          <a:xfrm>
            <a:off x="11622464" y="173195"/>
            <a:ext cx="436675" cy="19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800" b="0" i="0" dirty="0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6" name="Google Shape;76;p11"/>
          <p:cNvGrpSpPr/>
          <p:nvPr/>
        </p:nvGrpSpPr>
        <p:grpSpPr>
          <a:xfrm>
            <a:off x="11630385" y="6542411"/>
            <a:ext cx="390167" cy="171788"/>
            <a:chOff x="11125576" y="6251575"/>
            <a:chExt cx="288549" cy="117476"/>
          </a:xfrm>
        </p:grpSpPr>
        <p:sp>
          <p:nvSpPr>
            <p:cNvPr id="77" name="Google Shape;77;p11">
              <a:hlinkClick r:id="" action="ppaction://hlinkshowjump?jump=nextslide"/>
            </p:cNvPr>
            <p:cNvSpPr/>
            <p:nvPr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" name="Google Shape;78;p11">
              <a:hlinkClick r:id="" action="ppaction://hlinkshowjump?jump=previousslide"/>
            </p:cNvPr>
            <p:cNvSpPr/>
            <p:nvPr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79" name="Google Shape;79;p11"/>
            <p:cNvCxnSpPr/>
            <p:nvPr/>
          </p:nvCxnSpPr>
          <p:spPr>
            <a:xfrm rot="10800000">
              <a:off x="11268075" y="6251575"/>
              <a:ext cx="0" cy="117476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8544263" y="6514090"/>
            <a:ext cx="2998268" cy="20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/>
          <a:lstStyle>
            <a:lvl1pPr marL="457189" lvl="0" indent="-228594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377" lvl="1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566" lvl="2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754" lvl="3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5943" lvl="4" indent="-228594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 b="0" i="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>
            <a:spLocks noGrp="1"/>
          </p:cNvSpPr>
          <p:nvPr>
            <p:ph type="pic" idx="2"/>
          </p:nvPr>
        </p:nvSpPr>
        <p:spPr>
          <a:xfrm>
            <a:off x="4109815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  <a:noFill/>
          <a:ln>
            <a:noFill/>
          </a:ln>
        </p:spPr>
        <p:txBody>
          <a:bodyPr spcFirstLastPara="1" wrap="square" lIns="121897" tIns="60932" rIns="121897" bIns="60932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2" name="Google Shape;82;p11"/>
          <p:cNvSpPr>
            <a:spLocks noGrp="1"/>
          </p:cNvSpPr>
          <p:nvPr>
            <p:ph type="pic" idx="3"/>
          </p:nvPr>
        </p:nvSpPr>
        <p:spPr>
          <a:xfrm>
            <a:off x="6088637" y="2043271"/>
            <a:ext cx="1601467" cy="1601467"/>
          </a:xfrm>
          <a:prstGeom prst="wedgeEllipseCallout">
            <a:avLst>
              <a:gd name="adj1" fmla="val -2879"/>
              <a:gd name="adj2" fmla="val 63141"/>
            </a:avLst>
          </a:prstGeom>
          <a:noFill/>
          <a:ln>
            <a:noFill/>
          </a:ln>
        </p:spPr>
        <p:txBody>
          <a:bodyPr spcFirstLastPara="1" wrap="square" lIns="121897" tIns="60932" rIns="121897" bIns="60932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3" name="Google Shape;83;p11"/>
          <p:cNvSpPr>
            <a:spLocks noGrp="1"/>
          </p:cNvSpPr>
          <p:nvPr>
            <p:ph type="pic" idx="4"/>
          </p:nvPr>
        </p:nvSpPr>
        <p:spPr>
          <a:xfrm>
            <a:off x="8352191" y="2212848"/>
            <a:ext cx="1262312" cy="1262312"/>
          </a:xfrm>
          <a:prstGeom prst="wedgeEllipseCallout">
            <a:avLst>
              <a:gd name="adj1" fmla="val -2879"/>
              <a:gd name="adj2" fmla="val 63141"/>
            </a:avLst>
          </a:prstGeom>
          <a:noFill/>
          <a:ln>
            <a:noFill/>
          </a:ln>
        </p:spPr>
        <p:txBody>
          <a:bodyPr spcFirstLastPara="1" wrap="square" lIns="121897" tIns="60932" rIns="121897" bIns="60932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4" name="Google Shape;84;p11"/>
          <p:cNvSpPr>
            <a:spLocks noGrp="1"/>
          </p:cNvSpPr>
          <p:nvPr>
            <p:ph type="pic" idx="5"/>
          </p:nvPr>
        </p:nvSpPr>
        <p:spPr>
          <a:xfrm>
            <a:off x="10336879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  <a:noFill/>
          <a:ln>
            <a:noFill/>
          </a:ln>
        </p:spPr>
        <p:txBody>
          <a:bodyPr spcFirstLastPara="1" wrap="square" lIns="121897" tIns="60932" rIns="121897" bIns="60932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36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45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EA35-4965-2C45-988C-0CE22E83699B}" type="datetimeFigureOut">
              <a:rPr lang="es-ES_tradnl" smtClean="0"/>
              <a:pPr/>
              <a:t>06/02/2025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D2809-8D6B-124C-84F6-E5A592B74C5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reyes@registrodeimpagadosjudiciales.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5440" y="1970756"/>
            <a:ext cx="56886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es el RIJ?</a:t>
            </a:r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tx2"/>
                </a:solidFill>
              </a:rPr>
              <a:t>📌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El Registro de Impagados Judiciales (RIJ) es el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fichero de morosidad de la Abogacía Española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donde los abogados pueden registrar impagos y consultar antecedentes de deudores.</a:t>
            </a:r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📌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¿Vinculación con la mediación?: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Facilitar la resolución extrajudicial del conflicto llegando a acuerdos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Mejora la información sobre solvencia del deudor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Favorecer el cumplimiento del acuerdo adoptado</a:t>
            </a:r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/>
        </p:nvSpPr>
        <p:spPr>
          <a:xfrm>
            <a:off x="839416" y="1484784"/>
            <a:ext cx="9649072" cy="93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s-ES_tradnl" sz="4000" dirty="0"/>
              <a:t>Aplicación: </a:t>
            </a:r>
            <a:r>
              <a:rPr lang="es-E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Registro de Impagados Judiciales </a:t>
            </a:r>
            <a:endParaRPr lang="es-E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91344" y="1628800"/>
            <a:ext cx="598625" cy="48245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lnSpc>
                <a:spcPts val="358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https://registrodeimpagadosjudiciales.es</a:t>
            </a: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9B7A6A87-0F5C-574D-921D-44137967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996952"/>
            <a:ext cx="5087888" cy="30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89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6C2F8A7-D333-3ED1-7E1E-4A2D49CF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10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259C11-7194-25B8-EFC7-F1F9D1FE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9" y="1196752"/>
            <a:ext cx="951832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0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97726-CA30-EF50-6484-B7864BD58DE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10363200" cy="1470025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1"/>
                </a:solidFill>
              </a:rPr>
              <a:t>Cobro extrajudicial 8 días en el RIJ</a:t>
            </a:r>
          </a:p>
        </p:txBody>
      </p:sp>
      <p:pic>
        <p:nvPicPr>
          <p:cNvPr id="4" name="Imagen 3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8BD92151-0D59-E18C-57DE-4FFD04E9E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393371"/>
            <a:ext cx="11462657" cy="52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B751B-6C99-2AAA-9F7E-EC6059D7D18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10363200" cy="1470025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1"/>
                </a:solidFill>
              </a:rPr>
              <a:t>Cobro extrajudicial 26 días en el RIJ</a:t>
            </a:r>
          </a:p>
        </p:txBody>
      </p:sp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BB4680A6-4907-D233-0C79-7F91D3C13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5" y="1349829"/>
            <a:ext cx="11832772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5E0C3-BCAA-4988-F753-51129BC8EDC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10363200" cy="1470025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1"/>
                </a:solidFill>
              </a:rPr>
              <a:t>Cobro extrajudicial en 9 días en el RIJ </a:t>
            </a:r>
          </a:p>
        </p:txBody>
      </p:sp>
      <p:pic>
        <p:nvPicPr>
          <p:cNvPr id="4" name="Imagen 3" descr="Texto, Aplicación, Word&#10;&#10;Descripción generada automáticamente">
            <a:extLst>
              <a:ext uri="{FF2B5EF4-FFF2-40B4-BE49-F238E27FC236}">
                <a16:creationId xmlns:a16="http://schemas.microsoft.com/office/drawing/2014/main" id="{406058A7-B13A-09FD-FF77-67D157B0C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415143"/>
            <a:ext cx="11876315" cy="5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4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BA62BC-E666-FC0D-93B2-7278E862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12776"/>
            <a:ext cx="9408368" cy="52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9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2F76CF-EF77-692B-2358-8D736018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412776"/>
            <a:ext cx="4673003" cy="35605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CC5822-265B-6DEB-7A13-E1D07F5C0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6" b="6949"/>
          <a:stretch/>
        </p:blipFill>
        <p:spPr>
          <a:xfrm>
            <a:off x="263352" y="1280160"/>
            <a:ext cx="516871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71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FA754-3608-BFB5-FF4F-731EAC40A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062F0C-788F-C6D6-0910-FA14F752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370083"/>
            <a:ext cx="9721080" cy="53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7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C38C9B-869E-0321-DBCC-C67C223A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295056"/>
            <a:ext cx="4094696" cy="54615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4CE7CE-2BDC-A52A-F020-49384D51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295056"/>
            <a:ext cx="439668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E914F3-0A7F-BA48-2CBC-3178FA8F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BF17BE-EF39-CA4E-A600-C13CE8AD4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295142"/>
            <a:ext cx="10369152" cy="556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7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F8CF190-A6A1-3C5C-7754-788EA69A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45DDDE-4ED2-46CB-8C19-A2C55517B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68759"/>
            <a:ext cx="9984432" cy="50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0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type="subTitle" idx="4294967295"/>
          </p:nvPr>
        </p:nvSpPr>
        <p:spPr>
          <a:xfrm>
            <a:off x="839416" y="1700809"/>
            <a:ext cx="9523784" cy="46555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sz="4000" b="1" dirty="0">
                <a:solidFill>
                  <a:schemeClr val="accent1"/>
                </a:solidFill>
              </a:rPr>
              <a:t>RIJ y Mediación: Una Conexión Estratégica</a:t>
            </a:r>
          </a:p>
          <a:p>
            <a:pPr marL="0" indent="0">
              <a:buNone/>
            </a:pPr>
            <a:endParaRPr lang="es-ES" b="1" dirty="0"/>
          </a:p>
          <a:p>
            <a:r>
              <a:rPr lang="es-ES" dirty="0"/>
              <a:t>🔹 </a:t>
            </a:r>
            <a:r>
              <a:rPr lang="es-ES" b="1" dirty="0"/>
              <a:t>Antes de la mediación</a:t>
            </a:r>
            <a:br>
              <a:rPr lang="es-ES" dirty="0"/>
            </a:br>
            <a:r>
              <a:rPr lang="es-ES" dirty="0"/>
              <a:t>✔ Permite consultar la solvencia del deudor antes de negociar.</a:t>
            </a:r>
            <a:br>
              <a:rPr lang="es-ES" dirty="0"/>
            </a:br>
            <a:r>
              <a:rPr lang="es-ES" dirty="0"/>
              <a:t>✔ La simple advertencia de inclusión en el RIJ incentiva al deudor a pagar antes de llegar al conflicto.</a:t>
            </a:r>
          </a:p>
          <a:p>
            <a:r>
              <a:rPr lang="es-ES" dirty="0"/>
              <a:t>🔹 </a:t>
            </a:r>
            <a:r>
              <a:rPr lang="es-ES" b="1" dirty="0"/>
              <a:t>Durante la mediación</a:t>
            </a:r>
            <a:br>
              <a:rPr lang="es-ES" dirty="0"/>
            </a:br>
            <a:r>
              <a:rPr lang="es-ES" dirty="0"/>
              <a:t>✔ Se puede pactar que, en caso de incumplimiento, la deuda se registre en el RIJ.</a:t>
            </a:r>
            <a:br>
              <a:rPr lang="es-ES" dirty="0"/>
            </a:br>
            <a:r>
              <a:rPr lang="es-ES" dirty="0"/>
              <a:t>✔ Fortalece el cumplimiento de los acuerdos alcanzados en mediación.</a:t>
            </a:r>
          </a:p>
          <a:p>
            <a:r>
              <a:rPr lang="es-ES" dirty="0"/>
              <a:t>🔹 </a:t>
            </a:r>
            <a:r>
              <a:rPr lang="es-ES" b="1" dirty="0"/>
              <a:t>Después de la mediación</a:t>
            </a:r>
            <a:br>
              <a:rPr lang="es-ES" dirty="0"/>
            </a:br>
            <a:r>
              <a:rPr lang="es-ES" dirty="0"/>
              <a:t>✔ Si el acuerdo de pago no se cumple, el abogado puede incluir la deuda en el RIJ y agilizar su cobro.</a:t>
            </a:r>
          </a:p>
          <a:p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47894F2-4E40-1948-F08F-61F16FB5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5337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21D690-A038-75BA-93EE-D6692C2F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484784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03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4C751D-4241-574C-6880-6EE47B82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62880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3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9DB49AD-BB01-00FF-10CC-CFB6BDB5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32" y="1484784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01CB57-0AF9-9A08-5FB2-4675F79F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45369F-B3A1-3DD7-FE35-EF548226B4F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10363200" cy="1470025"/>
          </a:xfrm>
        </p:spPr>
        <p:txBody>
          <a:bodyPr/>
          <a:lstStyle/>
          <a:p>
            <a:r>
              <a:rPr lang="es-ES" dirty="0">
                <a:solidFill>
                  <a:schemeClr val="accent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ALTA EXPEDIENTE EN EL RIJ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EAF240E8-9AE9-2A70-694A-89AC9D8F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963"/>
            <a:ext cx="12192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80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01265EC-A105-0F1A-6D3A-CAD8FBB2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24</a:t>
            </a:fld>
            <a:endParaRPr lang="es-ES" dirty="0"/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C4438FD-FA2F-F4D5-4FDA-945D791BE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9" y="1484784"/>
            <a:ext cx="4432490" cy="5064344"/>
          </a:xfrm>
          <a:prstGeom prst="rect">
            <a:avLst/>
          </a:prstGeom>
        </p:spPr>
      </p:pic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95AB374-5F5D-BE00-BB6D-F19839B58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412775"/>
            <a:ext cx="5256584" cy="514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4BC7C1-1293-314B-C488-6240BF6C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25</a:t>
            </a:fld>
            <a:endParaRPr lang="es-ES" dirty="0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FB9E9E93-FF4E-3A51-E011-0440793F5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40767"/>
            <a:ext cx="4308587" cy="5381767"/>
          </a:xfrm>
          <a:prstGeom prst="rect">
            <a:avLst/>
          </a:prstGeom>
        </p:spPr>
      </p:pic>
      <p:pic>
        <p:nvPicPr>
          <p:cNvPr id="6" name="Imagen 5" descr="Texto, Aplicación&#10;&#10;Descripción generada automáticamente">
            <a:extLst>
              <a:ext uri="{FF2B5EF4-FFF2-40B4-BE49-F238E27FC236}">
                <a16:creationId xmlns:a16="http://schemas.microsoft.com/office/drawing/2014/main" id="{F76935B6-9870-7029-C2A5-D85785E70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364364"/>
            <a:ext cx="4106549" cy="53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1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005AB96-D742-871D-01AF-CA5936C6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26</a:t>
            </a:fld>
            <a:endParaRPr lang="es-ES" dirty="0"/>
          </a:p>
        </p:txBody>
      </p:sp>
      <p:pic>
        <p:nvPicPr>
          <p:cNvPr id="4" name="Imagen 3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A6E18C87-7926-C08B-5A36-9B4105B7D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1412776"/>
            <a:ext cx="4610934" cy="50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11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A726B6-D3BD-B669-8F06-44AE17BE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81AC2D-B760-C13B-4EE8-4108CB5E860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10363200" cy="1470025"/>
          </a:xfrm>
        </p:spPr>
        <p:txBody>
          <a:bodyPr/>
          <a:lstStyle/>
          <a:p>
            <a:r>
              <a:rPr lang="es-ES" dirty="0">
                <a:solidFill>
                  <a:schemeClr val="accent2"/>
                </a:solidFill>
              </a:rPr>
              <a:t>CIERRE DEL EXPEDIENTE</a:t>
            </a:r>
            <a:br>
              <a:rPr lang="es-ES" dirty="0">
                <a:solidFill>
                  <a:schemeClr val="accent2"/>
                </a:solidFill>
              </a:rPr>
            </a:br>
            <a:r>
              <a:rPr lang="es-ES" dirty="0">
                <a:solidFill>
                  <a:schemeClr val="accent2"/>
                </a:solidFill>
              </a:rPr>
              <a:t>RECUPERADA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26B15C-D2A2-CDDA-BFF1-DA6A07759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037"/>
            <a:ext cx="12192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514C412-8F94-1A57-CD81-12BBE18D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28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A8389A-5F82-36AE-A77E-8D13AE09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25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0D9DB0-B9AC-0A93-79F5-FFC005DA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29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9BE17F-89B8-863D-65D7-F9BB6B4F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747981"/>
            <a:ext cx="9014792" cy="50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7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EAD163D-C09C-88EF-28D4-57A67BF6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BB837A-937C-6FDD-21DF-986B971F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4" y="1484783"/>
            <a:ext cx="8820868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5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2B038-B5D4-2E47-262C-E6DCF75D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087E35-E43D-CDAD-0D80-E43BAB81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30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F32E13-06C6-9D72-4BA4-C6562AD28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377116"/>
            <a:ext cx="9649072" cy="53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36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670FAC-8DB2-3FAB-59D2-C2CD4091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31</a:t>
            </a:fld>
            <a:endParaRPr lang="es-ES" dirty="0"/>
          </a:p>
        </p:txBody>
      </p:sp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0544FA0-880A-F4C4-E02F-8FB8EC222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23560"/>
          <a:stretch/>
        </p:blipFill>
        <p:spPr>
          <a:xfrm>
            <a:off x="3454402" y="1340768"/>
            <a:ext cx="5358388" cy="53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2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670FAC-8DB2-3FAB-59D2-C2CD4091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32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CE51FC-D28F-B68A-1B48-F4426E7E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412776"/>
            <a:ext cx="10729192" cy="52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7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5C486A4-9564-5906-E5D8-39D62E4A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33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8826E5-2579-FB97-F4F7-B11C84B6D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340768"/>
            <a:ext cx="8688288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55440" y="1628800"/>
            <a:ext cx="9145016" cy="56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80"/>
              </a:lnSpc>
            </a:pPr>
            <a:r>
              <a:rPr lang="es-E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¿Qué aporta el RIJ a la Mediación?</a:t>
            </a:r>
            <a:endParaRPr lang="es-E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962" y="2276871"/>
            <a:ext cx="6962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/>
          </a:p>
          <a:p>
            <a:endParaRPr lang="es-ES" sz="1400" dirty="0"/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19336" y="1910133"/>
            <a:ext cx="598625" cy="45704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lnSpc>
                <a:spcPts val="358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https://registrodeimpagadosjudiciales.es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3658499"/>
            <a:ext cx="3168352" cy="2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1143FB-8875-718B-4744-8622280E3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-1589938"/>
            <a:ext cx="117846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Aquí tienes la </a:t>
            </a:r>
            <a:r>
              <a:rPr kumimoji="0" lang="es-ES" altLang="es-E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slide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formato esquema con puntos clave: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DCBE98-CA72-5572-680A-DF7B406A52E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456728" y="4055830"/>
            <a:ext cx="88569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DCE43-ACD8-4A6C-7E98-BECA158F7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2196687"/>
            <a:ext cx="734481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Transparencia en la negociación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Enfoque ético y claro en la resolución de conflictos.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Las partes conocen las consecuencias del incumplimiento.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Responsabilidad en la negociación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Aporta información clave al abogado del pagador.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Permite evaluar la solvencia de las partes en acuerdos financieros.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Disuasión e incentivo para el acuerdo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Actúa como herramienta de presión para cerrar acuerdos.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Favorece el cumplimiento de los términos pactados.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✅ 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Eficacia probada en vía judicial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Ya ha demostrado su impacto en la resolución de impagos.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Facilita acuerdos y reduce litigios prolongados.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66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 con confianza baja">
            <a:extLst>
              <a:ext uri="{FF2B5EF4-FFF2-40B4-BE49-F238E27FC236}">
                <a16:creationId xmlns:a16="http://schemas.microsoft.com/office/drawing/2014/main" id="{2417693B-2DD0-AFCF-75F8-92D753C7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412776"/>
            <a:ext cx="9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30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EE3CB2C3-1A68-BB31-C32F-29300C64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57"/>
          <a:stretch/>
        </p:blipFill>
        <p:spPr>
          <a:xfrm>
            <a:off x="1199456" y="1412776"/>
            <a:ext cx="9984432" cy="52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08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61DF852A-E893-AB77-E237-4DCA93FD0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67"/>
          <a:stretch/>
        </p:blipFill>
        <p:spPr>
          <a:xfrm>
            <a:off x="1127448" y="1340768"/>
            <a:ext cx="10200457" cy="54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68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0BE0FC89-EA79-D2CF-BB82-42F561151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00"/>
          <a:stretch/>
        </p:blipFill>
        <p:spPr>
          <a:xfrm>
            <a:off x="911424" y="1700808"/>
            <a:ext cx="9624393" cy="49156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E0EBF17-D4EA-C8C3-2EF0-CD4C9DFCF8EF}"/>
              </a:ext>
            </a:extLst>
          </p:cNvPr>
          <p:cNvSpPr/>
          <p:nvPr/>
        </p:nvSpPr>
        <p:spPr>
          <a:xfrm>
            <a:off x="1518081" y="3710867"/>
            <a:ext cx="754603" cy="12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5B8E44C-10F5-056E-800A-305C6BEAD56C}"/>
              </a:ext>
            </a:extLst>
          </p:cNvPr>
          <p:cNvSpPr/>
          <p:nvPr/>
        </p:nvSpPr>
        <p:spPr>
          <a:xfrm>
            <a:off x="7591888" y="3710867"/>
            <a:ext cx="1205883" cy="12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857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9DE0A896-BFB2-822B-2000-569E1F938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4"/>
          <a:stretch/>
        </p:blipFill>
        <p:spPr>
          <a:xfrm>
            <a:off x="767408" y="1412776"/>
            <a:ext cx="9866786" cy="52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3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FAF4423-6411-3ADC-C533-AD8C1162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4CCF8E-F033-8127-CCB9-3C248286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500769"/>
            <a:ext cx="9552384" cy="53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30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0E0682B-EA07-C9E6-ECF3-FF0B7A8AE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33"/>
          <a:stretch/>
        </p:blipFill>
        <p:spPr>
          <a:xfrm>
            <a:off x="983432" y="1412776"/>
            <a:ext cx="9965885" cy="5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39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E9D5A9A-881B-FB57-C6A0-D593E9958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0"/>
          <a:stretch/>
        </p:blipFill>
        <p:spPr>
          <a:xfrm>
            <a:off x="911424" y="1412776"/>
            <a:ext cx="9804329" cy="52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96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AFE2260-9A29-88FF-650F-8C51300FA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6"/>
          <a:stretch/>
        </p:blipFill>
        <p:spPr>
          <a:xfrm>
            <a:off x="1055440" y="1477952"/>
            <a:ext cx="9713598" cy="516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8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3A5EC56-3540-A9F4-A87A-075304616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61"/>
          <a:stretch/>
        </p:blipFill>
        <p:spPr>
          <a:xfrm>
            <a:off x="1127448" y="1412776"/>
            <a:ext cx="9930764" cy="53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7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02BF1AC-1144-6D96-AF9E-FDBEC9F109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5733"/>
          <a:stretch/>
        </p:blipFill>
        <p:spPr>
          <a:xfrm>
            <a:off x="767408" y="1412776"/>
            <a:ext cx="9840416" cy="52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6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63E97E2-7885-87DD-2A7E-7600D74F1E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6150"/>
          <a:stretch/>
        </p:blipFill>
        <p:spPr>
          <a:xfrm>
            <a:off x="1240531" y="1484784"/>
            <a:ext cx="9346956" cy="493430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C0B8041-8E9B-F4C8-3CDF-D70187C4A268}"/>
              </a:ext>
            </a:extLst>
          </p:cNvPr>
          <p:cNvSpPr/>
          <p:nvPr/>
        </p:nvSpPr>
        <p:spPr>
          <a:xfrm>
            <a:off x="5914009" y="2692896"/>
            <a:ext cx="717611" cy="89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3E88911-75EA-7712-B878-C50A7987984F}"/>
              </a:ext>
            </a:extLst>
          </p:cNvPr>
          <p:cNvSpPr/>
          <p:nvPr/>
        </p:nvSpPr>
        <p:spPr>
          <a:xfrm>
            <a:off x="4814657" y="5180123"/>
            <a:ext cx="929195" cy="11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1002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0B9CA38-9273-156C-79D5-1C455C4917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5334"/>
          <a:stretch/>
        </p:blipFill>
        <p:spPr>
          <a:xfrm>
            <a:off x="1055440" y="1556792"/>
            <a:ext cx="9552384" cy="50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2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6C3F8C9-BDC3-B1CD-E2B0-E60BCA3557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9640" y="6356353"/>
            <a:ext cx="708101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77A44F3-FA8B-9344-B156-A46642CE0B93}" type="slidenum">
              <a:rPr lang="es-ES" smtClean="0"/>
              <a:pPr/>
              <a:t>47</a:t>
            </a:fld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980728"/>
            <a:ext cx="11712624" cy="497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7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¡Gracias!</a:t>
            </a:r>
          </a:p>
          <a:p>
            <a:pPr marL="0" marR="0" lvl="0" indent="0" algn="ctr" defTabSz="914400" rtl="0" eaLnBrk="1" fontAlgn="auto" latinLnBrk="0" hangingPunct="1">
              <a:lnSpc>
                <a:spcPts val="7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Para mas información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3"/>
              </a:rPr>
              <a:t>reyes@registrodeimpagadosjudiciales.es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7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024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9622282-519E-39D5-09DE-A81C33F6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44F3-FA8B-9344-B156-A46642CE0B93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C33AF3-28BD-2663-62D5-1DE9373E5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92"/>
          <a:stretch/>
        </p:blipFill>
        <p:spPr>
          <a:xfrm>
            <a:off x="954580" y="1340769"/>
            <a:ext cx="10325996" cy="54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6C12A-AF5B-E263-4E04-1DA58BF7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52800"/>
            <a:ext cx="955238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A3D7CD-1FBD-1331-5F82-CC5762C7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412776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5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03710-9E25-25DC-8FA8-364315D1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387CDC-2671-6E9C-E921-CF3298847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484784"/>
            <a:ext cx="9937104" cy="49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09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ECB738-FEC3-1D18-1DB9-8D8B7FFE4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0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91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378</Words>
  <Application>Microsoft Office PowerPoint</Application>
  <PresentationFormat>Panorámica</PresentationFormat>
  <Paragraphs>70</Paragraphs>
  <Slides>47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Arial</vt:lpstr>
      <vt:lpstr>Calibri</vt:lpstr>
      <vt:lpstr>Montserrat</vt:lpstr>
      <vt:lpstr>Montserrat Light</vt:lpstr>
      <vt:lpstr>Open Sans</vt:lpstr>
      <vt:lpstr>Open Sans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Cobro extrajudicial 8 días en el RIJ</vt:lpstr>
      <vt:lpstr>Cobro extrajudicial 26 días en el RIJ</vt:lpstr>
      <vt:lpstr>Cobro extrajudicial en 9 días en el RIJ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ALTA EXPEDIENTE EN EL RIJ</vt:lpstr>
      <vt:lpstr>Presentación de PowerPoint</vt:lpstr>
      <vt:lpstr>Presentación de PowerPoint</vt:lpstr>
      <vt:lpstr>Presentación de PowerPoint</vt:lpstr>
      <vt:lpstr>CIERRE DEL EXPEDIENTE RECUPERADA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dx</dc:creator>
  <cp:lastModifiedBy>Rosana Saez</cp:lastModifiedBy>
  <cp:revision>127</cp:revision>
  <cp:lastPrinted>2024-02-01T10:25:25Z</cp:lastPrinted>
  <dcterms:created xsi:type="dcterms:W3CDTF">2021-04-15T12:09:52Z</dcterms:created>
  <dcterms:modified xsi:type="dcterms:W3CDTF">2025-02-06T18:17:14Z</dcterms:modified>
</cp:coreProperties>
</file>